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84" r:id="rId6"/>
    <p:sldId id="278" r:id="rId7"/>
    <p:sldId id="265" r:id="rId8"/>
    <p:sldId id="280" r:id="rId9"/>
    <p:sldId id="261" r:id="rId10"/>
    <p:sldId id="293" r:id="rId11"/>
    <p:sldId id="294" r:id="rId12"/>
    <p:sldId id="279" r:id="rId13"/>
    <p:sldId id="295" r:id="rId14"/>
    <p:sldId id="296" r:id="rId15"/>
    <p:sldId id="273" r:id="rId16"/>
    <p:sldId id="277" r:id="rId17"/>
    <p:sldId id="297" r:id="rId18"/>
    <p:sldId id="268" r:id="rId19"/>
    <p:sldId id="299" r:id="rId20"/>
    <p:sldId id="266" r:id="rId21"/>
    <p:sldId id="300" r:id="rId22"/>
    <p:sldId id="292" r:id="rId23"/>
    <p:sldId id="298" r:id="rId24"/>
    <p:sldId id="30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879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1FB82-AF97-CF97-3FB9-EC120D45C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9A9A1-6BFA-2DFA-0FE7-DCCA80548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64AAD-C497-AC02-F700-2863B5D72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58176-1B85-7AC1-E4E9-60E7D279E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F5680-B7A3-D0B2-90F4-ABA98391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E03BA-A550-5BA9-828B-D1A69E5EF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BD674-DECD-EE36-6CF6-9BC2E09BC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D7691-796E-4932-4D1C-28C81ADC7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4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6E14-31FF-564B-129C-F8C7B780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DA3A1-FF4E-BF57-1191-D426FD1F5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BACF7-E194-5F47-22B2-F3F6E50CB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87862-77D5-4B6E-83E6-DA62DBDE6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52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045D-FB48-F7B0-4632-A76205E38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6DAC8-9CA1-55A1-6AC6-AABF6FACA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C369C-7882-6DFF-DAD5-8E3132FEC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4F94-03C1-9DE4-096B-13A89C59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4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8CA5-7407-03BA-9F84-252A1A98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C0AD7-47DF-861F-DB62-E5A3F156C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70223-E6E2-2615-2297-CAE13470F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00DF0-5311-42AC-6596-55BE080E3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7E62-F1F1-4C0C-56F8-D1FB22F1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65C39-9612-1E6F-BE74-A7032A23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19E03-1105-FA34-43AD-A53DFC303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B228-175D-E688-178D-D9990C66D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093FC-BD91-EA15-79B1-72C22AA0F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6DA62-3A6B-6CDD-86E4-98D690B54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AAFC7-3F7F-C7E4-86F0-764A10E18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5FB86-3F41-58D6-8E0D-C60F451E6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10D2-CE91-CCE2-F660-ACED22871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250F1-CBEC-5742-51F0-C75B23203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75339-8A59-286D-A6FD-372D3BF60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3FA4E-C497-FC30-9795-5FDE9330E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EEE94-B88A-4743-FC66-6FF2EA19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9D79F-684A-8C60-2AB2-2CAFA2803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6B605-32A3-0F44-90C6-4EB5A872F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F1946-B1B7-89A4-51AD-29D55B094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1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915" y="1801194"/>
            <a:ext cx="9144000" cy="2286000"/>
          </a:xfrm>
        </p:spPr>
        <p:txBody>
          <a:bodyPr/>
          <a:lstStyle/>
          <a:p>
            <a:r>
              <a:rPr lang="en-US" sz="5400" b="1" dirty="0"/>
              <a:t>PYTHON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05ED4-6106-3369-E8EE-EA75A7D91DDB}"/>
              </a:ext>
            </a:extLst>
          </p:cNvPr>
          <p:cNvSpPr txBox="1"/>
          <p:nvPr/>
        </p:nvSpPr>
        <p:spPr>
          <a:xfrm>
            <a:off x="7598229" y="3461657"/>
            <a:ext cx="336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Moderator: Reza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C268-A5FE-A9D2-1462-83308B0B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EFB8-8509-5318-2F2B-D6B37FC2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56"/>
            <a:ext cx="10515600" cy="1098030"/>
          </a:xfrm>
          <a:noFill/>
        </p:spPr>
        <p:txBody>
          <a:bodyPr anchor="ctr"/>
          <a:lstStyle/>
          <a:p>
            <a:r>
              <a:rPr lang="en-US" dirty="0"/>
              <a:t>EDA- BIVARIATE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5BF239-B0E9-DE92-4895-3081E658B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7CFC3-5636-9921-0421-9CE853DB984C}"/>
              </a:ext>
            </a:extLst>
          </p:cNvPr>
          <p:cNvSpPr txBox="1"/>
          <p:nvPr/>
        </p:nvSpPr>
        <p:spPr>
          <a:xfrm>
            <a:off x="387728" y="1087882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CATEGORICAL VS CONTINOUS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41754-B93C-6CF8-4EB6-6901DA6DD7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7728" y="1873144"/>
            <a:ext cx="4471645" cy="5142467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>
                <a:solidFill>
                  <a:srgbClr val="1B1C1D"/>
                </a:solidFill>
                <a:effectLst/>
                <a:latin typeface="Google Sans"/>
              </a:rPr>
              <a:t>Charges vs. Sex: No significant difference in mean values between groups.</a:t>
            </a:r>
          </a:p>
          <a:p>
            <a:pPr algn="l"/>
            <a:r>
              <a:rPr lang="en-US" sz="1600" b="1" i="0" dirty="0">
                <a:solidFill>
                  <a:srgbClr val="1B1C1D"/>
                </a:solidFill>
                <a:effectLst/>
                <a:latin typeface="Google Sans"/>
              </a:rPr>
              <a:t>Charges vs. Children: Significant difference in mean values between at least one group.</a:t>
            </a:r>
          </a:p>
          <a:p>
            <a:pPr algn="l"/>
            <a:r>
              <a:rPr lang="en-US" sz="1600" b="1" i="0" dirty="0">
                <a:solidFill>
                  <a:srgbClr val="1B1C1D"/>
                </a:solidFill>
                <a:effectLst/>
                <a:latin typeface="Google Sans"/>
              </a:rPr>
              <a:t>Charges vs. Smoker: Significant difference in mean values between at least one group</a:t>
            </a:r>
            <a:r>
              <a:rPr lang="en-US" sz="1600" b="0" i="0" dirty="0">
                <a:solidFill>
                  <a:srgbClr val="1B1C1D"/>
                </a:solidFill>
                <a:effectLst/>
                <a:latin typeface="Google Sans"/>
              </a:rPr>
              <a:t>.</a:t>
            </a:r>
          </a:p>
          <a:p>
            <a:pPr algn="l"/>
            <a:r>
              <a:rPr lang="en-US" sz="1600" b="1" i="0" dirty="0">
                <a:solidFill>
                  <a:srgbClr val="1B1C1D"/>
                </a:solidFill>
                <a:effectLst/>
                <a:latin typeface="Google Sans"/>
              </a:rPr>
              <a:t>Charges vs. Region: Significant difference in mean values between at least one group.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C962513-F009-ADB2-8C71-0D3686C6BE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8217" y="1120486"/>
            <a:ext cx="3371023" cy="231704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227C5-F27C-37D5-AEC5-271319B6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954" y="1067275"/>
            <a:ext cx="3679859" cy="2312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F375CC-2895-41EE-1801-425E4D784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373" y="3504764"/>
            <a:ext cx="3371023" cy="23990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6F04F1-627E-1A62-000D-63B860BFF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057" y="3504763"/>
            <a:ext cx="3617756" cy="27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9ED4-6C67-9FA0-1725-C0182345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0261-A0D6-6095-5A8E-1AE606C3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56"/>
            <a:ext cx="10515600" cy="1098030"/>
          </a:xfrm>
          <a:noFill/>
        </p:spPr>
        <p:txBody>
          <a:bodyPr anchor="ctr"/>
          <a:lstStyle/>
          <a:p>
            <a:r>
              <a:rPr lang="en-US" dirty="0"/>
              <a:t>EDA- BIVARIATE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B9AD99-E2DC-D1EA-FA8A-6543BAA619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90073" y="1679842"/>
            <a:ext cx="4428910" cy="4138612"/>
          </a:xfr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B8821F-0967-396A-490A-253B2E5C4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579872" y="2973273"/>
            <a:ext cx="2163828" cy="1859984"/>
          </a:xfr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5E141-AC5F-205F-FF95-3E66E8CAB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14255-7B8A-9D6E-7EF4-DC0E7AA1C914}"/>
              </a:ext>
            </a:extLst>
          </p:cNvPr>
          <p:cNvSpPr txBox="1"/>
          <p:nvPr/>
        </p:nvSpPr>
        <p:spPr>
          <a:xfrm>
            <a:off x="587829" y="1099103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CONTINOUS VS CONTINOUS : </a:t>
            </a:r>
          </a:p>
          <a:p>
            <a:r>
              <a:rPr lang="en-US" sz="2000" dirty="0"/>
              <a:t>- Correlation/Collinearity &amp; multicollinearity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78997-39D1-B5E0-A8EC-F25D1E151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63536"/>
            <a:ext cx="3505200" cy="29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7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HOT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SPLITING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A8B2A8F-98AC-D6F6-D785-8ADF2F360C2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/>
        </p:blipFill>
        <p:spPr>
          <a:xfrm>
            <a:off x="5633357" y="1691322"/>
            <a:ext cx="6106885" cy="4431891"/>
          </a:xfrm>
          <a:noFill/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EC4EE-AD8F-C5F7-F6B7-DAB78363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2C33-BBFC-4A8A-8C3A-293AC30FF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931DF41-04AC-02C5-33DD-437F37560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3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074" y="102166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Model fitting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957469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LINEAR REGRESSION:</a:t>
            </a:r>
          </a:p>
          <a:p>
            <a:r>
              <a:rPr lang="en-US" dirty="0"/>
              <a:t>(Baseline model)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9321F-EE9D-C937-4B2C-13013D92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43" y="1070821"/>
            <a:ext cx="724724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E60AF-20C7-D16D-FA58-58B37C82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1D9E-CF98-1A6A-D816-661C2891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074" y="102166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Model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C30BC-47AB-66EB-1AD0-E29264B2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6" y="1231787"/>
            <a:ext cx="8425543" cy="3251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67D1C-A3DD-E8A4-B818-B4FDB3249666}"/>
              </a:ext>
            </a:extLst>
          </p:cNvPr>
          <p:cNvSpPr txBox="1"/>
          <p:nvPr/>
        </p:nvSpPr>
        <p:spPr>
          <a:xfrm>
            <a:off x="496024" y="4366786"/>
            <a:ext cx="1131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Linear Regression performed the worst due to its inability to capture non-linear relationships.  </a:t>
            </a:r>
          </a:p>
          <a:p>
            <a:r>
              <a:rPr lang="en-US" sz="2000" dirty="0"/>
              <a:t>Decision Tree performs better than Linear Regression but falls short compared to the Random Forest.</a:t>
            </a:r>
          </a:p>
          <a:p>
            <a:r>
              <a:rPr lang="en-US" sz="2000" dirty="0"/>
              <a:t>Random Forest Regression performed the best with the lowest MAE, MSE and RMSE and the highest R² Score.</a:t>
            </a:r>
          </a:p>
          <a:p>
            <a:r>
              <a:rPr lang="en-US" sz="2000" b="1" dirty="0"/>
              <a:t>‘The Random Forest model is our recommended choice for predicting house prices, which have to be further </a:t>
            </a:r>
            <a:r>
              <a:rPr lang="en-US" sz="2000" b="1" dirty="0" err="1"/>
              <a:t>tunneing</a:t>
            </a:r>
            <a:r>
              <a:rPr lang="en-US" sz="2000" b="1" dirty="0"/>
              <a:t>.’</a:t>
            </a:r>
          </a:p>
        </p:txBody>
      </p:sp>
    </p:spTree>
    <p:extLst>
      <p:ext uri="{BB962C8B-B14F-4D97-AF65-F5344CB8AC3E}">
        <p14:creationId xmlns:p14="http://schemas.microsoft.com/office/powerpoint/2010/main" val="337105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64" y="-47921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Hyperparameter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050763A-CCD2-FE50-394F-908D330ADED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096001" y="1665514"/>
            <a:ext cx="5257800" cy="44942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3D3D4-37D3-66CE-612E-F6BEFCA2D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" y="1533985"/>
            <a:ext cx="571987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53C3-674D-CD2B-D3BB-7C17AB22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B3ED-9133-0BB0-5AC1-76FE3AC4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64" y="-47921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95C70-E09B-0E41-049C-AC111EB9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E04DDF-71F8-DB89-1962-680D7978482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2024745" y="1459861"/>
            <a:ext cx="6847114" cy="3938278"/>
          </a:xfrm>
        </p:spPr>
      </p:pic>
    </p:spTree>
    <p:extLst>
      <p:ext uri="{BB962C8B-B14F-4D97-AF65-F5344CB8AC3E}">
        <p14:creationId xmlns:p14="http://schemas.microsoft.com/office/powerpoint/2010/main" val="192653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1E7B88-8DB5-1A96-9C82-4F5FD7F97DE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25866-1BCB-A9A2-D608-1FD99FDE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6" y="1690688"/>
            <a:ext cx="11159714" cy="43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INTRODUCTION TO DATA SET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MODEL FITTING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6705-CFA2-C0FE-2DA6-A51DD383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9DA-2C79-0D12-6ABB-B2E364301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AB44D30-4C3B-400C-28B1-93D85BE60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9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8C73-F712-1011-A767-0C866509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3047-37B2-A9D9-E973-C75D5346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82D7A7B3-AB27-C98F-4852-CFC8D06F16B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85686" y="2318658"/>
            <a:ext cx="3468957" cy="3412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RESULTS:</a:t>
            </a:r>
          </a:p>
          <a:p>
            <a:r>
              <a:rPr lang="en-US" dirty="0"/>
              <a:t>MAE: 13.04 </a:t>
            </a:r>
          </a:p>
          <a:p>
            <a:r>
              <a:rPr lang="en-US" dirty="0"/>
              <a:t>MSE: 427.38 </a:t>
            </a:r>
          </a:p>
          <a:p>
            <a:r>
              <a:rPr lang="en-US" dirty="0"/>
              <a:t>RMSE: 20.67 </a:t>
            </a:r>
          </a:p>
          <a:p>
            <a:r>
              <a:rPr lang="en-US" dirty="0"/>
              <a:t>R² Score: 0.84 </a:t>
            </a:r>
          </a:p>
          <a:p>
            <a:r>
              <a:rPr lang="en-US" dirty="0"/>
              <a:t>Adjusted R² Score: 0.83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DD3D0-23D4-0B05-0DB0-B88D9A4F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2" y="1306286"/>
            <a:ext cx="8752114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2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Naina Singamsetti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INTRODUCTION TO DATASET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80" y="182155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INTRODUCTION TO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687DC-8916-210A-3EDF-9D1C580E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5" y="1508035"/>
            <a:ext cx="4801016" cy="4168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58C655-DB26-D22C-F246-9A3CD4D0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1" y="1508035"/>
            <a:ext cx="5361422" cy="1988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B6ED90-2463-9794-7977-495286E007D1}"/>
              </a:ext>
            </a:extLst>
          </p:cNvPr>
          <p:cNvSpPr txBox="1"/>
          <p:nvPr/>
        </p:nvSpPr>
        <p:spPr>
          <a:xfrm>
            <a:off x="5943600" y="3935186"/>
            <a:ext cx="5785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1340 rows, 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Continuous columns and 3 Categorical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Missing values and Duplicates are handled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32956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EDA– CATEGORICAL VARIABLE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0EF9EF1-283E-7652-4E72-63B0BB7188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0371" y="1518557"/>
            <a:ext cx="2931200" cy="437531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BA6ADF-D0B4-2BAA-1D84-CFA323807A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964130"/>
            <a:ext cx="9862460" cy="9463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Children has been transformed (3,4,5 are considered as one group 3+)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58493-0EDF-C2C6-B676-6086A8C28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983" y="1437286"/>
            <a:ext cx="4303104" cy="2514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DE8657-72D5-0E7F-BC85-1C2C7C8D2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110" y="1449979"/>
            <a:ext cx="3698855" cy="2501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693098-CC3D-7A7B-F810-8B90757CF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594" y="3951513"/>
            <a:ext cx="4123493" cy="2341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FFD40A-557E-85FA-B524-7FA6382EF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58" y="3951513"/>
            <a:ext cx="3631957" cy="23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27FC-004A-007D-8EE5-5C534872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E6A8-93AE-52AE-9710-AF320E7A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612"/>
            <a:ext cx="10515600" cy="32956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EDA – NUMERIC VARIABLE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38E190-F7A1-5B52-AF2F-24CDC560FA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158653" y="3737791"/>
            <a:ext cx="3728047" cy="246397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A5A77-863F-89C7-3DB9-D1FE582CF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93" y="1698833"/>
            <a:ext cx="9552214" cy="1226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514B8-6D6F-9629-7A14-B3F93183F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30" y="3737791"/>
            <a:ext cx="3564555" cy="2463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AAA32-6D78-9F80-BDD4-14BBD4A25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348" y="3632603"/>
            <a:ext cx="3893865" cy="25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4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3C9AC-C0F9-669A-AFF5-75490215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CC38-7A6D-5F8F-DFF7-CA4031F5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348"/>
            <a:ext cx="10515600" cy="32956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EDA – OUTLIER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511FC-E8D4-1774-CC71-9EC27E8C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9" y="2024781"/>
            <a:ext cx="3728047" cy="4176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BA74F-0E98-E9EE-3232-B698E7D21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088" y="2024781"/>
            <a:ext cx="3728047" cy="4192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AE91D1-F5A5-3147-C0E7-3D606F0DF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13" y="1985848"/>
            <a:ext cx="3999098" cy="41761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5338C9-35DC-180C-09F6-1FF1BE83FBF2}"/>
              </a:ext>
            </a:extLst>
          </p:cNvPr>
          <p:cNvSpPr txBox="1"/>
          <p:nvPr/>
        </p:nvSpPr>
        <p:spPr>
          <a:xfrm>
            <a:off x="375557" y="1012371"/>
            <a:ext cx="11234057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Turkey method </a:t>
            </a:r>
            <a:r>
              <a:rPr lang="en-US" sz="2000" dirty="0"/>
              <a:t>detected </a:t>
            </a:r>
            <a:r>
              <a:rPr lang="en-US" sz="2000" b="1" dirty="0"/>
              <a:t>6 outliers </a:t>
            </a:r>
            <a:r>
              <a:rPr lang="en-US" sz="2000" dirty="0"/>
              <a:t>only in </a:t>
            </a:r>
            <a:r>
              <a:rPr lang="en-US" sz="2000" b="1" dirty="0"/>
              <a:t>charges </a:t>
            </a:r>
            <a:r>
              <a:rPr lang="en-US" sz="2000" dirty="0"/>
              <a:t>column- which was handled by performing </a:t>
            </a:r>
            <a:r>
              <a:rPr lang="en-US" sz="2000" b="1" dirty="0"/>
              <a:t>square root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124737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56"/>
            <a:ext cx="10515600" cy="1098030"/>
          </a:xfrm>
          <a:noFill/>
        </p:spPr>
        <p:txBody>
          <a:bodyPr anchor="ctr"/>
          <a:lstStyle/>
          <a:p>
            <a:r>
              <a:rPr lang="en-US" dirty="0"/>
              <a:t>EDA- BIVARIATE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36E1F-4FDC-3160-020E-9E2FE4FD16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18157"/>
            <a:ext cx="5212079" cy="424505"/>
          </a:xfrm>
        </p:spPr>
        <p:txBody>
          <a:bodyPr/>
          <a:lstStyle/>
          <a:p>
            <a:r>
              <a:rPr lang="en-US" dirty="0"/>
              <a:t>CATEGORICAL VS CATEGORICAL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17C84-39B4-D6A8-E77E-86AED906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10" y="1578785"/>
            <a:ext cx="5993663" cy="40877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2810D-93EE-A552-F29F-36A2ACC0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25" y="1578785"/>
            <a:ext cx="4534293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{B9DA5B03-F8EB-442E-B513-8FC295EFCA0E}tf55661986_win32</Template>
  <TotalTime>272</TotalTime>
  <Words>322</Words>
  <Application>Microsoft Office PowerPoint</Application>
  <PresentationFormat>Widescreen</PresentationFormat>
  <Paragraphs>78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Google Sans</vt:lpstr>
      <vt:lpstr>Wingdings</vt:lpstr>
      <vt:lpstr>Custom</vt:lpstr>
      <vt:lpstr>PYTHON PROJECT</vt:lpstr>
      <vt:lpstr>AGENDA</vt:lpstr>
      <vt:lpstr>INTRODUCTION TO DATASET</vt:lpstr>
      <vt:lpstr>INTRODUCTION TO DATASET</vt:lpstr>
      <vt:lpstr>EXPLORATORY DATA ANALYSIS</vt:lpstr>
      <vt:lpstr>EDA– CATEGORICAL VARIABLE</vt:lpstr>
      <vt:lpstr>EDA – NUMERIC VARIABLE</vt:lpstr>
      <vt:lpstr>EDA – OUTLIER DETECTION</vt:lpstr>
      <vt:lpstr>EDA- BIVARIATE ANALYSIS</vt:lpstr>
      <vt:lpstr>EDA- BIVARIATE ANALYSIS</vt:lpstr>
      <vt:lpstr>EDA- BIVARIATE ANALYSIS</vt:lpstr>
      <vt:lpstr>Data preprocessing</vt:lpstr>
      <vt:lpstr>DATA PREPROCESSING</vt:lpstr>
      <vt:lpstr>Model fitting</vt:lpstr>
      <vt:lpstr>Model fitting</vt:lpstr>
      <vt:lpstr>Model fitting</vt:lpstr>
      <vt:lpstr>Hyperparameter tuning</vt:lpstr>
      <vt:lpstr>Feature importance</vt:lpstr>
      <vt:lpstr>MODEL EVALUATION</vt:lpstr>
      <vt:lpstr>MODEL EVALUATION</vt:lpstr>
      <vt:lpstr>MODEL 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Naina Singamsetti</dc:creator>
  <cp:lastModifiedBy>Madhu Naina Singamsetti</cp:lastModifiedBy>
  <cp:revision>16</cp:revision>
  <dcterms:created xsi:type="dcterms:W3CDTF">2024-12-17T22:45:22Z</dcterms:created>
  <dcterms:modified xsi:type="dcterms:W3CDTF">2024-12-21T15:16:40Z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